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60" r:id="rId3"/>
    <p:sldId id="259" r:id="rId4"/>
    <p:sldId id="261" r:id="rId5"/>
    <p:sldId id="262" r:id="rId6"/>
    <p:sldId id="274" r:id="rId7"/>
    <p:sldId id="263" r:id="rId8"/>
    <p:sldId id="265" r:id="rId9"/>
    <p:sldId id="266" r:id="rId10"/>
    <p:sldId id="270" r:id="rId11"/>
    <p:sldId id="268" r:id="rId12"/>
    <p:sldId id="271" r:id="rId13"/>
    <p:sldId id="272" r:id="rId14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6" autoAdjust="0"/>
    <p:restoredTop sz="78315" autoAdjust="0"/>
  </p:normalViewPr>
  <p:slideViewPr>
    <p:cSldViewPr snapToGrid="0">
      <p:cViewPr>
        <p:scale>
          <a:sx n="66" d="100"/>
          <a:sy n="66" d="100"/>
        </p:scale>
        <p:origin x="1404" y="1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0BB3-3CCB-4FE5-991B-82F6BCB48AF3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6DE6-3336-457D-A091-FA20AC1C5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50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 начале </a:t>
            </a:r>
            <a:r>
              <a:rPr lang="en-US" dirty="0"/>
              <a:t>PostgreSQL </a:t>
            </a:r>
            <a:r>
              <a:rPr lang="ru-RU" dirty="0"/>
              <a:t>жил на неосновных площадках, обслуживание было руками и скриптами. Но когда познакомились с </a:t>
            </a:r>
            <a:r>
              <a:rPr lang="en-US" dirty="0" err="1"/>
              <a:t>Patroni</a:t>
            </a:r>
            <a:r>
              <a:rPr lang="en-US" dirty="0"/>
              <a:t>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 нас порадовал, о чем я расскажу дальше.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Еще хочу сказать когда мы начинали очень не хватало какого то цельного примера для 1с, и мы его сделали для вас об этом тоже позже.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 сделать то или иное информации много, а вот как у людей на практике очень мало информации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33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Кластер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 это группа серверов (именуемых "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нодами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"), которые работают вместе, выполняют общие задачи и клиенты видят их как одну систему. Благодаря специальному оборудованию и программному обеспечению, обеспечивается такой уровень защиты от сбоев, который невозможен при использовании одного сервера. В случае выхода из строя одного из серверов, задачи, которые он выполнял, берёт на себя другой сервер и работоспособность системы восстанавливается. При этом пользователи замечают лишь временную потерю работоспособности, а если приложение написано грамотно, то и вовсе не замечают (кроме небольшой паузы).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576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После опыта написания своих скриптов и их поддержки используем </a:t>
            </a:r>
            <a:r>
              <a:rPr lang="en-US" dirty="0" err="1"/>
              <a:t>patroni</a:t>
            </a:r>
            <a:r>
              <a:rPr lang="en-US" dirty="0"/>
              <a:t> </a:t>
            </a:r>
            <a:r>
              <a:rPr lang="ru-RU" dirty="0"/>
              <a:t>в </a:t>
            </a:r>
            <a:r>
              <a:rPr lang="ru-RU" dirty="0" err="1"/>
              <a:t>удоволствие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3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03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Patroni</a:t>
            </a:r>
            <a:r>
              <a:rPr lang="ru-RU" dirty="0"/>
              <a:t> инициализирует и</a:t>
            </a:r>
            <a:r>
              <a:rPr lang="en-US" dirty="0"/>
              <a:t> </a:t>
            </a:r>
            <a:r>
              <a:rPr lang="ru-RU" dirty="0"/>
              <a:t>управляет кластером </a:t>
            </a:r>
            <a:r>
              <a:rPr lang="en-US" dirty="0"/>
              <a:t>PostgreSQL</a:t>
            </a:r>
            <a:endParaRPr lang="ru-RU" dirty="0"/>
          </a:p>
          <a:p>
            <a:r>
              <a:rPr lang="en-US" dirty="0" err="1"/>
              <a:t>Patroni</a:t>
            </a:r>
            <a:r>
              <a:rPr lang="en-US" dirty="0"/>
              <a:t> </a:t>
            </a:r>
            <a:r>
              <a:rPr lang="ru-RU" dirty="0"/>
              <a:t>хранит состояние кластера в консул и не может обойтись без него</a:t>
            </a:r>
            <a:r>
              <a:rPr lang="en-US" dirty="0"/>
              <a:t> </a:t>
            </a:r>
            <a:r>
              <a:rPr lang="ru-RU" dirty="0"/>
              <a:t>и мы начинаем использовать еще одну его возможность </a:t>
            </a:r>
            <a:r>
              <a:rPr lang="en-US" dirty="0"/>
              <a:t>DNS resolve</a:t>
            </a:r>
          </a:p>
          <a:p>
            <a:r>
              <a:rPr lang="en-US" dirty="0"/>
              <a:t>Consul</a:t>
            </a:r>
            <a:r>
              <a:rPr lang="ru-RU" dirty="0"/>
              <a:t> выполняет роль </a:t>
            </a:r>
            <a:r>
              <a:rPr lang="en-US" dirty="0"/>
              <a:t>key-value </a:t>
            </a:r>
            <a:r>
              <a:rPr lang="ru-RU" dirty="0"/>
              <a:t>хранилище для </a:t>
            </a:r>
            <a:r>
              <a:rPr lang="en-US" dirty="0" err="1"/>
              <a:t>Patroni</a:t>
            </a:r>
            <a:r>
              <a:rPr lang="en-US" dirty="0"/>
              <a:t> </a:t>
            </a:r>
            <a:endParaRPr lang="ru-RU" dirty="0"/>
          </a:p>
          <a:p>
            <a:r>
              <a:rPr lang="en-US" dirty="0"/>
              <a:t>Consul DNS</a:t>
            </a:r>
            <a:r>
              <a:rPr lang="ru-RU" dirty="0"/>
              <a:t> реализует единую точку входа</a:t>
            </a:r>
            <a:endParaRPr lang="en-US" dirty="0"/>
          </a:p>
          <a:p>
            <a:r>
              <a:rPr lang="ru-RU" dirty="0"/>
              <a:t>Когда пропадает связанность </a:t>
            </a:r>
            <a:r>
              <a:rPr lang="ru-RU" dirty="0" err="1"/>
              <a:t>нод</a:t>
            </a:r>
            <a:r>
              <a:rPr lang="ru-RU" dirty="0"/>
              <a:t> кластера происходит </a:t>
            </a:r>
            <a:r>
              <a:rPr lang="en-US" dirty="0"/>
              <a:t>Split brain</a:t>
            </a:r>
            <a:r>
              <a:rPr lang="ru-RU" dirty="0"/>
              <a:t> и к нам приходит на помощь третий сервер </a:t>
            </a:r>
            <a:r>
              <a:rPr lang="en-US" dirty="0"/>
              <a:t>Consul</a:t>
            </a:r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/>
              <a:t>На одном из серверов приложений развернута виртуальная машина с консулом которая и позволяет наполнить кворум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80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000000"/>
                </a:solidFill>
              </a:rPr>
              <a:t>Сервера приложений у нас на </a:t>
            </a:r>
            <a:r>
              <a:rPr lang="en-US" sz="1200" dirty="0">
                <a:solidFill>
                  <a:srgbClr val="000000"/>
                </a:solidFill>
              </a:rPr>
              <a:t>Windows </a:t>
            </a:r>
            <a:r>
              <a:rPr lang="ru-RU" sz="1200" dirty="0">
                <a:solidFill>
                  <a:srgbClr val="000000"/>
                </a:solidFill>
              </a:rPr>
              <a:t>так как в мире 1С любят использовать </a:t>
            </a:r>
            <a:r>
              <a:rPr lang="en-US" sz="1200" dirty="0">
                <a:solidFill>
                  <a:srgbClr val="000000"/>
                </a:solidFill>
              </a:rPr>
              <a:t>com </a:t>
            </a:r>
            <a:r>
              <a:rPr lang="ru-RU" sz="1200" dirty="0">
                <a:solidFill>
                  <a:srgbClr val="000000"/>
                </a:solidFill>
              </a:rPr>
              <a:t>объекты для разработки.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000000"/>
                </a:solidFill>
              </a:rPr>
              <a:t>Клиенты к нам приходят со своей эко системой и мы встраиваемся в неё, а переработка стоит денег что часто не оправдано со стороны бизнеса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00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По кулуарным разговорам на конференции</a:t>
            </a:r>
            <a:r>
              <a:rPr lang="en-US" dirty="0"/>
              <a:t> </a:t>
            </a:r>
            <a:r>
              <a:rPr lang="en-US" dirty="0" err="1"/>
              <a:t>Infostart</a:t>
            </a:r>
            <a:r>
              <a:rPr lang="en-US" dirty="0"/>
              <a:t> </a:t>
            </a:r>
            <a:r>
              <a:rPr lang="ru-RU" dirty="0"/>
              <a:t> я выяснил что к таким системам как </a:t>
            </a:r>
            <a:r>
              <a:rPr lang="en-US" dirty="0"/>
              <a:t>ansible</a:t>
            </a:r>
            <a:r>
              <a:rPr lang="ru-RU" dirty="0"/>
              <a:t> относятся </a:t>
            </a:r>
            <a:r>
              <a:rPr lang="en-US" dirty="0"/>
              <a:t>“</a:t>
            </a:r>
            <a:r>
              <a:rPr lang="ru-RU" dirty="0"/>
              <a:t>Их надо использовать когда много серверов</a:t>
            </a:r>
            <a:r>
              <a:rPr lang="en-US" dirty="0"/>
              <a:t>”</a:t>
            </a:r>
            <a:r>
              <a:rPr lang="ru-RU" dirty="0"/>
              <a:t> а как нас счет сменяемости администратор?</a:t>
            </a:r>
            <a:endParaRPr lang="en-US" dirty="0"/>
          </a:p>
          <a:p>
            <a:r>
              <a:rPr lang="ru-RU" dirty="0"/>
              <a:t>Прозрачность в администрировании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236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391AB-F383-4237-A071-AD1C6E9246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6636DA-4FDE-4B32-8CCE-37EFA3E75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87932-8FF0-4DF1-A776-9A3CE3761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8FAB8-C9F1-4DBB-B355-D8DEE3706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490E3-D8E8-4766-9104-14009BF56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01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B8678-553E-4A5B-8CFE-5DB358BD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3AF303-1F73-4575-83E6-561589F16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6EC56-7DCF-400D-A871-C26291EB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FAC5B-7C77-4F8C-ADB0-8D208A2EB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F48AF-AB8F-4DD2-BC77-7E2F42AD3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1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0ED820-BFE6-41B5-8064-984037A999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A27FEA-5359-474A-B4F8-FF510DD74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DD33D-563C-4B8C-B8C1-625FF5C5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71877-89FD-46BE-832F-C5660A556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E675F-CC4D-48CF-90C8-53829EE08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21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BC967-18DB-4664-9B4D-06177FB9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F7174-64B4-4D8F-BF44-3DD1F66CA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D83D3-86C4-482F-A2DC-B4C55DBF3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05BE2-6C23-4CB4-A63E-457E635BF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97965-24FE-4C07-BE16-69AE43995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6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3394D-04EF-440C-B08B-114464B3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BE3F6-F021-4D6B-8B0D-EF74D7461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6233C-6806-4593-91C0-CF4ECD84A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A761E-2D3A-4397-A82C-2F3B981DE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97E71-B59F-4260-B01B-2B7CEB08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2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4DFCB-DD40-4637-9CAB-2BAF24231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4065F-4B44-4622-98EE-166F93648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F1249-B890-4466-9E24-84A249070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0FA9B4-D282-452F-B78A-FF5873ACF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B0F13-A139-4B66-9544-16480800F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8791D0-EC30-4D8C-8764-475D8DB34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0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3AA7D-15D2-4D5F-B1C4-501073416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80A0E-25B9-4E8E-8B0D-201E1C564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89B111-0CA0-47CD-9F0B-DBCBA3AE3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F0E02D-3176-4B85-ACB6-721F268274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7D9317-BBE1-4F36-82FE-E348F6F18A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37DDCB-69F8-49FA-A111-C8AB27138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18B0CD-1F68-412E-9232-F267114C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9B21FC-12CC-472D-BC38-EF413158C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4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F51AB-8384-4E67-914C-B39484AD2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909660-3861-4545-BF68-9ED039B5D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DD5392-AC3A-4EAF-ADE6-B6CF4B50A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679880-BF48-4F4D-B8B3-4E99FC415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89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F98E25-CF37-4F73-9E22-210238167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D7A0E1-38AB-4FDA-8EC1-2D7617909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A8E424-5A91-4557-9ADF-4A9422A0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0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BB935-0427-44CC-A384-333EAD831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9DCF6-55CF-43EE-B135-BFC4B4D40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37538E-A112-4E8F-A445-1A06B0C35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0D413-9505-4ED8-BFF1-5141BE9EE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815B0-4528-4FA2-8472-8F19C0F16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C9FCEF-4406-4552-BFE4-6DA376135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6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CE22C-69D4-49EC-8858-787B3C67B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6A4341-3C0B-4025-AE17-8F0F8FABF5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F5FF01-E0B6-419C-ABCC-70844E4EA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01218-FFD7-4F25-B220-F5DE5F706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7CBFB-34A6-49D8-A1D2-45DF38876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726A4-D33A-486A-B120-648AF3D8B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4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07C8C3-4165-4353-ABF2-492454AF9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AA46A-3C66-4E4A-9907-225E50ABB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F8214-A11A-4309-9D51-44F35987D1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495F3-B757-4FAF-98AA-EDA7D1485485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334EB-8260-4F13-9553-5A8593D9DC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1EF96-E028-4E68-864E-9B77CF9F2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96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SemyonAT" TargetMode="External"/><Relationship Id="rId2" Type="http://schemas.openxmlformats.org/officeDocument/2006/relationships/hyperlink" Target="mailto:SemyonAT@mail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06700" y="1727201"/>
            <a:ext cx="6578600" cy="2893618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PostgreSQL cluster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высокой доступности под управлением </a:t>
            </a:r>
            <a:r>
              <a:rPr lang="en-US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Patroni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для 1С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3134268" y="4716291"/>
            <a:ext cx="6105194" cy="682079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Единая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точка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входа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организована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Consul DNS </a:t>
            </a:r>
            <a:r>
              <a:rPr lang="en-US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Windows.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endParaRPr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155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99" y="272659"/>
            <a:ext cx="3669161" cy="2760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Ansible + Git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829" y="801866"/>
            <a:ext cx="6527171" cy="5598934"/>
          </a:xfrm>
        </p:spPr>
        <p:txBody>
          <a:bodyPr anchor="ctr">
            <a:normAutofit fontScale="92500" lnSpcReduction="20000"/>
          </a:bodyPr>
          <a:lstStyle/>
          <a:p>
            <a:r>
              <a:rPr lang="ru-RU" sz="2400" dirty="0">
                <a:solidFill>
                  <a:srgbClr val="000000"/>
                </a:solidFill>
              </a:rPr>
              <a:t>Мы используем</a:t>
            </a:r>
            <a:r>
              <a:rPr lang="en-US" sz="2400" dirty="0">
                <a:solidFill>
                  <a:srgbClr val="000000"/>
                </a:solidFill>
              </a:rPr>
              <a:t> ansible </a:t>
            </a:r>
            <a:r>
              <a:rPr lang="ru-RU" sz="2400" dirty="0">
                <a:solidFill>
                  <a:srgbClr val="000000"/>
                </a:solidFill>
              </a:rPr>
              <a:t>что бы в случае болезней, отпусков, увольнений администраторов, вводом в строй новых при тотальных сбоях это не приводило к простоям</a:t>
            </a:r>
          </a:p>
          <a:p>
            <a:r>
              <a:rPr lang="ru-RU" sz="2400" dirty="0">
                <a:solidFill>
                  <a:srgbClr val="000000"/>
                </a:solidFill>
              </a:rPr>
              <a:t>Передача настроек сервера от администратора к администратору без нюансов</a:t>
            </a:r>
          </a:p>
          <a:p>
            <a:r>
              <a:rPr lang="en-US" sz="2400" dirty="0">
                <a:solidFill>
                  <a:srgbClr val="000000"/>
                </a:solidFill>
              </a:rPr>
              <a:t>Ansible </a:t>
            </a:r>
            <a:r>
              <a:rPr lang="ru-RU" sz="2400" dirty="0">
                <a:solidFill>
                  <a:srgbClr val="000000"/>
                </a:solidFill>
              </a:rPr>
              <a:t>как и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Patroni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ru-RU" sz="2400" dirty="0">
                <a:solidFill>
                  <a:srgbClr val="000000"/>
                </a:solidFill>
              </a:rPr>
              <a:t>прост и удобен в работе</a:t>
            </a:r>
          </a:p>
          <a:p>
            <a:r>
              <a:rPr lang="ru-RU" sz="2400" dirty="0">
                <a:solidFill>
                  <a:srgbClr val="000000"/>
                </a:solidFill>
              </a:rPr>
              <a:t>Например нужно открыть новый порт на сервер добавляешь несколько строк пишешь для чего запускаешь </a:t>
            </a:r>
            <a:r>
              <a:rPr lang="en-US" sz="2400" dirty="0">
                <a:solidFill>
                  <a:srgbClr val="000000"/>
                </a:solidFill>
              </a:rPr>
              <a:t>playbook </a:t>
            </a:r>
            <a:r>
              <a:rPr lang="ru-RU" sz="2400" dirty="0">
                <a:solidFill>
                  <a:srgbClr val="000000"/>
                </a:solidFill>
              </a:rPr>
              <a:t>и готово. Все скрипты идемпотентны то есть при многократном запуске дает тот же результат</a:t>
            </a:r>
          </a:p>
          <a:p>
            <a:r>
              <a:rPr lang="ru-RU" sz="2400" dirty="0">
                <a:solidFill>
                  <a:srgbClr val="000000"/>
                </a:solidFill>
              </a:rPr>
              <a:t>Делаем почти все через </a:t>
            </a:r>
            <a:r>
              <a:rPr lang="en-US" sz="2400" dirty="0">
                <a:solidFill>
                  <a:srgbClr val="000000"/>
                </a:solidFill>
              </a:rPr>
              <a:t>ansible </a:t>
            </a:r>
            <a:r>
              <a:rPr lang="ru-RU" sz="2400" dirty="0">
                <a:solidFill>
                  <a:srgbClr val="000000"/>
                </a:solidFill>
              </a:rPr>
              <a:t>кроме подготовки железа не те объемы (установка системы, диски)</a:t>
            </a:r>
          </a:p>
          <a:p>
            <a:r>
              <a:rPr lang="ru-RU" sz="2400" dirty="0">
                <a:solidFill>
                  <a:srgbClr val="000000"/>
                </a:solidFill>
              </a:rPr>
              <a:t>Если вы не хотите использовать </a:t>
            </a:r>
            <a:r>
              <a:rPr lang="en-US" sz="2400" dirty="0">
                <a:solidFill>
                  <a:srgbClr val="000000"/>
                </a:solidFill>
              </a:rPr>
              <a:t>ansible</a:t>
            </a:r>
            <a:r>
              <a:rPr lang="ru-RU" sz="2400" dirty="0">
                <a:solidFill>
                  <a:srgbClr val="000000"/>
                </a:solidFill>
              </a:rPr>
              <a:t> то можете открыть текст роли и прочитать как это сделать, он очень прост</a:t>
            </a:r>
          </a:p>
          <a:p>
            <a:r>
              <a:rPr lang="ru-RU" sz="2400" dirty="0">
                <a:solidFill>
                  <a:srgbClr val="000000"/>
                </a:solidFill>
              </a:rPr>
              <a:t>Все храним в </a:t>
            </a:r>
            <a:r>
              <a:rPr lang="en-US" sz="2400" dirty="0">
                <a:solidFill>
                  <a:srgbClr val="000000"/>
                </a:solidFill>
              </a:rPr>
              <a:t>git</a:t>
            </a:r>
            <a:endParaRPr lang="ru-RU" sz="2400" dirty="0">
              <a:solidFill>
                <a:srgbClr val="000000"/>
              </a:solidFill>
            </a:endParaRPr>
          </a:p>
          <a:p>
            <a:endParaRPr sz="2400" dirty="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81168F-0D24-469F-925F-C84FCA6E978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43678"/>
          <a:stretch/>
        </p:blipFill>
        <p:spPr>
          <a:xfrm>
            <a:off x="88311" y="2037133"/>
            <a:ext cx="3664669" cy="4137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372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1" y="2053641"/>
            <a:ext cx="3821560" cy="276009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FFFF"/>
                </a:solidFill>
              </a:rPr>
              <a:t>Для мира 1С, как это делаем мы когда кругом </a:t>
            </a:r>
            <a:r>
              <a:rPr lang="en-US" dirty="0">
                <a:solidFill>
                  <a:srgbClr val="FFFFFF"/>
                </a:solidFill>
              </a:rPr>
              <a:t>Windows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ru-RU" sz="2400" dirty="0">
                <a:solidFill>
                  <a:srgbClr val="000000"/>
                </a:solidFill>
              </a:rPr>
              <a:t>На </a:t>
            </a:r>
            <a:r>
              <a:rPr lang="en-US" sz="2400" dirty="0">
                <a:solidFill>
                  <a:srgbClr val="000000"/>
                </a:solidFill>
              </a:rPr>
              <a:t>windows</a:t>
            </a:r>
            <a:r>
              <a:rPr lang="ru-RU" sz="2400" dirty="0">
                <a:solidFill>
                  <a:srgbClr val="000000"/>
                </a:solidFill>
              </a:rPr>
              <a:t> машине установлена виртуальная машина с линуксом, где развернут </a:t>
            </a:r>
            <a:r>
              <a:rPr lang="en-US" sz="2400" dirty="0">
                <a:solidFill>
                  <a:srgbClr val="000000"/>
                </a:solidFill>
              </a:rPr>
              <a:t>ansible</a:t>
            </a:r>
            <a:r>
              <a:rPr lang="ru-RU" sz="2400" dirty="0">
                <a:solidFill>
                  <a:srgbClr val="000000"/>
                </a:solidFill>
              </a:rPr>
              <a:t> и с него мы запускаем </a:t>
            </a:r>
            <a:r>
              <a:rPr lang="en-US" sz="2400" dirty="0">
                <a:solidFill>
                  <a:srgbClr val="000000"/>
                </a:solidFill>
              </a:rPr>
              <a:t>ansible </a:t>
            </a:r>
            <a:r>
              <a:rPr lang="ru-RU" sz="2400" dirty="0">
                <a:solidFill>
                  <a:srgbClr val="000000"/>
                </a:solidFill>
              </a:rPr>
              <a:t>скрипты</a:t>
            </a:r>
          </a:p>
          <a:p>
            <a:r>
              <a:rPr lang="ru-RU" sz="2400" dirty="0">
                <a:solidFill>
                  <a:srgbClr val="000000"/>
                </a:solidFill>
              </a:rPr>
              <a:t>Все у нас делается только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ru-RU" sz="2400" dirty="0">
                <a:solidFill>
                  <a:srgbClr val="000000"/>
                </a:solidFill>
              </a:rPr>
              <a:t>через</a:t>
            </a:r>
            <a:r>
              <a:rPr lang="en-US" sz="2400" dirty="0">
                <a:solidFill>
                  <a:srgbClr val="000000"/>
                </a:solidFill>
              </a:rPr>
              <a:t> ansible</a:t>
            </a:r>
            <a:endParaRPr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098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ru-RU" sz="3700" dirty="0">
                <a:solidFill>
                  <a:srgbClr val="FFFFFF"/>
                </a:solidFill>
              </a:rPr>
              <a:t>Для тех</a:t>
            </a:r>
            <a:r>
              <a:rPr lang="en-US" sz="3700" dirty="0">
                <a:solidFill>
                  <a:srgbClr val="FFFFFF"/>
                </a:solidFill>
              </a:rPr>
              <a:t> </a:t>
            </a:r>
            <a:r>
              <a:rPr lang="ru-RU" sz="3700" dirty="0">
                <a:solidFill>
                  <a:srgbClr val="FFFFFF"/>
                </a:solidFill>
              </a:rPr>
              <a:t>кому интересно посмотреть на практике</a:t>
            </a:r>
            <a:endParaRPr lang="en-US" sz="37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Vagrant file</a:t>
            </a:r>
          </a:p>
          <a:p>
            <a:r>
              <a:rPr lang="en-US" sz="2400" dirty="0">
                <a:solidFill>
                  <a:srgbClr val="000000"/>
                </a:solidFill>
              </a:rPr>
              <a:t>Ansible script</a:t>
            </a:r>
            <a:endParaRPr lang="ru-RU" sz="2400" dirty="0">
              <a:solidFill>
                <a:srgbClr val="000000"/>
              </a:solidFill>
            </a:endParaRPr>
          </a:p>
          <a:p>
            <a:r>
              <a:rPr lang="ru-RU" sz="2400" dirty="0">
                <a:solidFill>
                  <a:srgbClr val="000000"/>
                </a:solidFill>
              </a:rPr>
              <a:t>Скрипты обслуживания, стартовый набор</a:t>
            </a:r>
            <a:endParaRPr lang="en-US" sz="2400" dirty="0">
              <a:solidFill>
                <a:srgbClr val="000000"/>
              </a:solidFill>
            </a:endParaRPr>
          </a:p>
          <a:p>
            <a:r>
              <a:rPr lang="ru-RU" sz="2400" dirty="0">
                <a:solidFill>
                  <a:srgbClr val="000000"/>
                </a:solidFill>
              </a:rPr>
              <a:t>Настройки ядра, которые мы подбирали для своих серверов</a:t>
            </a:r>
            <a:endParaRPr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264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ru-RU" dirty="0">
                <a:solidFill>
                  <a:srgbClr val="FFFFFF"/>
                </a:solidFill>
              </a:rPr>
              <a:t>Доклад окончен спасибо за внимание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699818" y="640082"/>
            <a:ext cx="6848715" cy="248488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/>
              <a:t>Semyon Troshkin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SemyonAT@mail.ru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+7 (495) 792 52 45 /46</a:t>
            </a:r>
          </a:p>
          <a:p>
            <a:pPr marL="0" indent="0">
              <a:buNone/>
            </a:pPr>
            <a:r>
              <a:rPr lang="en-US" sz="2000" dirty="0"/>
              <a:t>+7 (926) 313 99 18</a:t>
            </a:r>
          </a:p>
          <a:p>
            <a:pPr marL="0" indent="0">
              <a:buNone/>
            </a:pPr>
            <a:r>
              <a:rPr lang="en-US" sz="2000" dirty="0">
                <a:hlinkClick r:id="rId3"/>
              </a:rPr>
              <a:t>https://github.com/SemyonAT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5" name="Picture 4" descr="A picture containing front, sitting, looking, clock&#10;&#10;Description automatically generated">
            <a:extLst>
              <a:ext uri="{FF2B5EF4-FFF2-40B4-BE49-F238E27FC236}">
                <a16:creationId xmlns:a16="http://schemas.microsoft.com/office/drawing/2014/main" id="{516C65AB-A8F5-4C01-857C-B8BEF28D30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297" y="4165181"/>
            <a:ext cx="6894236" cy="1051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498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1625" y="802955"/>
            <a:ext cx="3683998" cy="1026955"/>
          </a:xfrm>
        </p:spPr>
        <p:txBody>
          <a:bodyPr>
            <a:normAutofit/>
          </a:bodyPr>
          <a:lstStyle/>
          <a:p>
            <a:r>
              <a:rPr lang="ru-RU" sz="3400" dirty="0">
                <a:solidFill>
                  <a:srgbClr val="000000"/>
                </a:solidFill>
              </a:rPr>
              <a:t>Немного о себе</a:t>
            </a:r>
            <a:endParaRPr lang="en-US" sz="3400" dirty="0">
              <a:solidFill>
                <a:srgbClr val="000000"/>
              </a:solidFill>
            </a:endParaRPr>
          </a:p>
        </p:txBody>
      </p:sp>
      <p:sp>
        <p:nvSpPr>
          <p:cNvPr id="22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 picture containing front, sitting, looking, clock&#10;&#10;Description automatically generated">
            <a:extLst>
              <a:ext uri="{FF2B5EF4-FFF2-40B4-BE49-F238E27FC236}">
                <a16:creationId xmlns:a16="http://schemas.microsoft.com/office/drawing/2014/main" id="{80A16ED3-C112-46B3-95F8-00D46F1A90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49" y="3159885"/>
            <a:ext cx="3661831" cy="55842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1685" y="1532710"/>
            <a:ext cx="6302847" cy="2812867"/>
          </a:xfrm>
        </p:spPr>
        <p:txBody>
          <a:bodyPr anchor="ctr">
            <a:normAutofit/>
          </a:bodyPr>
          <a:lstStyle/>
          <a:p>
            <a:r>
              <a:rPr lang="ru-RU" sz="2000" dirty="0">
                <a:solidFill>
                  <a:srgbClr val="000000"/>
                </a:solidFill>
              </a:rPr>
              <a:t>Работаю в крупной международной компании</a:t>
            </a:r>
          </a:p>
          <a:p>
            <a:r>
              <a:rPr lang="ru-RU" sz="2000" dirty="0">
                <a:solidFill>
                  <a:srgbClr val="000000"/>
                </a:solidFill>
              </a:rPr>
              <a:t>Мы используем 1С для бухгалтерского аутсорсинга в России и не только</a:t>
            </a:r>
          </a:p>
          <a:p>
            <a:r>
              <a:rPr lang="ru-RU" sz="2000" dirty="0">
                <a:solidFill>
                  <a:srgbClr val="000000"/>
                </a:solidFill>
              </a:rPr>
              <a:t>У нас около 200 баз самого разного размера</a:t>
            </a:r>
          </a:p>
          <a:p>
            <a:r>
              <a:rPr lang="ru-RU" sz="2000" dirty="0">
                <a:solidFill>
                  <a:srgbClr val="000000"/>
                </a:solidFill>
              </a:rPr>
              <a:t>Мы используем </a:t>
            </a:r>
            <a:r>
              <a:rPr lang="ru-RU" sz="2000" dirty="0" err="1">
                <a:solidFill>
                  <a:srgbClr val="000000"/>
                </a:solidFill>
              </a:rPr>
              <a:t>PostgreSQL</a:t>
            </a:r>
            <a:r>
              <a:rPr lang="ru-RU" sz="2000" dirty="0">
                <a:solidFill>
                  <a:srgbClr val="000000"/>
                </a:solidFill>
              </a:rPr>
              <a:t> и стремимся что бы наши сервисы работали стабильно и быстро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A18BBB-A4A1-47F1-8C37-1C9882107329}"/>
              </a:ext>
            </a:extLst>
          </p:cNvPr>
          <p:cNvSpPr txBox="1"/>
          <p:nvPr/>
        </p:nvSpPr>
        <p:spPr>
          <a:xfrm>
            <a:off x="5079018" y="4540410"/>
            <a:ext cx="655551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</a:rPr>
              <a:t>Мы являемся международной, независимой и интегрированной компанией, которая предоставляет услуги в сфере </a:t>
            </a:r>
            <a:r>
              <a:rPr lang="ru-RU" sz="1400" b="1" dirty="0">
                <a:solidFill>
                  <a:srgbClr val="000000"/>
                </a:solidFill>
              </a:rPr>
              <a:t>аудита, бухгалтерского учёта, оценки, финансового, налогового, юридического и других видов консалтинга.</a:t>
            </a:r>
            <a:r>
              <a:rPr lang="ru-RU" sz="1400" dirty="0">
                <a:solidFill>
                  <a:srgbClr val="000000"/>
                </a:solidFill>
              </a:rPr>
              <a:t> </a:t>
            </a:r>
            <a:endParaRPr lang="en-US" sz="1400" dirty="0">
              <a:solidFill>
                <a:srgbClr val="000000"/>
              </a:solidFill>
            </a:endParaRPr>
          </a:p>
          <a:p>
            <a:r>
              <a:rPr lang="ru-RU" sz="1400" dirty="0" err="1">
                <a:solidFill>
                  <a:srgbClr val="000000"/>
                </a:solidFill>
              </a:rPr>
              <a:t>Mazars</a:t>
            </a:r>
            <a:r>
              <a:rPr lang="ru-RU" sz="1400" dirty="0">
                <a:solidFill>
                  <a:srgbClr val="000000"/>
                </a:solidFill>
              </a:rPr>
              <a:t> является надежным партнером в развитии бизнеса для клиентов различных отраслей и различного уровня – от крупных транснациональных компаний до предприятий малого и среднего бизнеса, частных инвесторов и государственных органов на каждом этапе их развития.</a:t>
            </a:r>
            <a:endParaRPr lang="en-US" sz="1400" dirty="0">
              <a:solidFill>
                <a:srgbClr val="000000"/>
              </a:solidFill>
            </a:endParaRPr>
          </a:p>
          <a:p>
            <a:r>
              <a:rPr lang="ru-RU" sz="1400" dirty="0">
                <a:solidFill>
                  <a:srgbClr val="000000"/>
                </a:solidFill>
              </a:rPr>
              <a:t>Мы работаем в 91 стране мира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5896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1"/>
                </a:solidFill>
              </a:rPr>
              <a:t>О чем сегодня буду рассказывать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ru-RU" sz="2000" dirty="0"/>
              <a:t>Немного о </a:t>
            </a:r>
            <a:r>
              <a:rPr lang="en-US" sz="2000" dirty="0"/>
              <a:t>Cluster</a:t>
            </a:r>
            <a:endParaRPr lang="ru-RU" sz="2000" dirty="0"/>
          </a:p>
          <a:p>
            <a:r>
              <a:rPr lang="ru-RU" sz="2000" dirty="0"/>
              <a:t>Какие задачи решаем</a:t>
            </a:r>
          </a:p>
          <a:p>
            <a:r>
              <a:rPr lang="en-US" sz="2000" dirty="0" err="1"/>
              <a:t>Patroni</a:t>
            </a:r>
            <a:endParaRPr lang="en-US" sz="2000" dirty="0"/>
          </a:p>
          <a:p>
            <a:r>
              <a:rPr lang="ru-RU" sz="2000" dirty="0"/>
              <a:t>Единая точка входа в кластер</a:t>
            </a:r>
          </a:p>
          <a:p>
            <a:r>
              <a:rPr lang="ru-RU" sz="2000" dirty="0"/>
              <a:t>Почему мы выбрали такое решение</a:t>
            </a:r>
          </a:p>
          <a:p>
            <a:r>
              <a:rPr lang="en-US" sz="2000" dirty="0"/>
              <a:t>Ansible</a:t>
            </a:r>
          </a:p>
        </p:txBody>
      </p:sp>
    </p:spTree>
    <p:extLst>
      <p:ext uri="{BB962C8B-B14F-4D97-AF65-F5344CB8AC3E}">
        <p14:creationId xmlns:p14="http://schemas.microsoft.com/office/powerpoint/2010/main" val="1486178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5430" y="629267"/>
            <a:ext cx="6921770" cy="1485847"/>
          </a:xfrm>
        </p:spPr>
        <p:txBody>
          <a:bodyPr anchor="b">
            <a:normAutofit fontScale="90000"/>
          </a:bodyPr>
          <a:lstStyle/>
          <a:p>
            <a:r>
              <a:rPr lang="ru-RU" sz="4100" dirty="0"/>
              <a:t>Немного о том как устроен </a:t>
            </a:r>
            <a:r>
              <a:rPr lang="en-US" sz="4100" dirty="0"/>
              <a:t>PostgreSQL</a:t>
            </a:r>
            <a:r>
              <a:rPr lang="ru-RU" sz="4100" dirty="0"/>
              <a:t> кластер высокой доступности</a:t>
            </a:r>
            <a:endParaRPr lang="en-US" sz="4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5431" y="2115118"/>
            <a:ext cx="6586489" cy="4108702"/>
          </a:xfrm>
        </p:spPr>
        <p:txBody>
          <a:bodyPr>
            <a:normAutofit/>
          </a:bodyPr>
          <a:lstStyle/>
          <a:p>
            <a:endParaRPr lang="ru-RU" sz="2000" dirty="0"/>
          </a:p>
          <a:p>
            <a:r>
              <a:rPr lang="ru-RU" sz="2000" dirty="0"/>
              <a:t>На уровне </a:t>
            </a:r>
            <a:r>
              <a:rPr lang="en-US" sz="2000" dirty="0"/>
              <a:t>PostgreSQL </a:t>
            </a:r>
            <a:r>
              <a:rPr lang="ru-RU" sz="2000" dirty="0"/>
              <a:t>мы имеем </a:t>
            </a:r>
            <a:r>
              <a:rPr lang="en-US" sz="2000" dirty="0"/>
              <a:t>MASTER </a:t>
            </a:r>
            <a:r>
              <a:rPr lang="ru-RU" sz="2000" dirty="0"/>
              <a:t>и </a:t>
            </a:r>
            <a:r>
              <a:rPr lang="en-US" sz="2000" dirty="0"/>
              <a:t>SLAVE</a:t>
            </a:r>
          </a:p>
          <a:p>
            <a:r>
              <a:rPr lang="en-US" sz="2000" dirty="0" err="1"/>
              <a:t>Patroni</a:t>
            </a:r>
            <a:r>
              <a:rPr lang="ru-RU" sz="2000" dirty="0"/>
              <a:t> инициализирует, управляет, мониторит и хранит данные о кластере </a:t>
            </a:r>
            <a:r>
              <a:rPr lang="en-US" sz="2000" dirty="0"/>
              <a:t>Postgres</a:t>
            </a:r>
          </a:p>
          <a:p>
            <a:r>
              <a:rPr lang="en-US" sz="2000" dirty="0"/>
              <a:t>Consul </a:t>
            </a:r>
            <a:r>
              <a:rPr lang="ru-RU" sz="2000" dirty="0"/>
              <a:t>является </a:t>
            </a:r>
            <a:r>
              <a:rPr lang="en-US" sz="2000" dirty="0"/>
              <a:t>key-value </a:t>
            </a:r>
            <a:r>
              <a:rPr lang="ru-RU" sz="2000" dirty="0"/>
              <a:t>хранилищем для </a:t>
            </a:r>
            <a:r>
              <a:rPr lang="en-US" sz="2000" dirty="0" err="1"/>
              <a:t>Patroni</a:t>
            </a:r>
            <a:endParaRPr lang="ru-RU" sz="2000" dirty="0"/>
          </a:p>
          <a:p>
            <a:r>
              <a:rPr lang="en-US" sz="2000" dirty="0"/>
              <a:t>Consul DNS </a:t>
            </a:r>
            <a:r>
              <a:rPr lang="ru-RU" sz="2000" dirty="0"/>
              <a:t>является единой точкой входа в кластер</a:t>
            </a:r>
          </a:p>
          <a:p>
            <a:endParaRPr lang="en-US" sz="2000" dirty="0"/>
          </a:p>
          <a:p>
            <a:r>
              <a:rPr lang="ru-RU" sz="2000" dirty="0"/>
              <a:t>Для </a:t>
            </a:r>
            <a:r>
              <a:rPr lang="en-US" sz="2000" dirty="0"/>
              <a:t>PostgreSQL </a:t>
            </a:r>
            <a:r>
              <a:rPr lang="ru-RU" sz="2000" dirty="0"/>
              <a:t>минимум нужно два сервера под </a:t>
            </a:r>
            <a:r>
              <a:rPr lang="en-US" sz="2000" dirty="0"/>
              <a:t>Master </a:t>
            </a:r>
            <a:r>
              <a:rPr lang="ru-RU" sz="2000" dirty="0"/>
              <a:t>и </a:t>
            </a:r>
            <a:r>
              <a:rPr lang="en-US" sz="2000" dirty="0"/>
              <a:t>Slave</a:t>
            </a:r>
            <a:endParaRPr lang="ru-RU" sz="2000" dirty="0"/>
          </a:p>
          <a:p>
            <a:r>
              <a:rPr lang="ru-RU" sz="2000" dirty="0"/>
              <a:t>Для </a:t>
            </a:r>
            <a:r>
              <a:rPr lang="en-US" sz="2000" dirty="0"/>
              <a:t>Consul </a:t>
            </a:r>
            <a:r>
              <a:rPr lang="ru-RU" sz="2000" dirty="0"/>
              <a:t>минимум 3</a:t>
            </a:r>
            <a:r>
              <a:rPr lang="en-US" sz="2000" dirty="0"/>
              <a:t>, </a:t>
            </a:r>
            <a:r>
              <a:rPr lang="ru-RU" sz="2000" dirty="0"/>
              <a:t>чтобы собрался кворум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43E71E71-320A-4ED0-B7DB-BC7E7ACB986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9" r="2" b="4490"/>
          <a:stretch/>
        </p:blipFill>
        <p:spPr>
          <a:xfrm>
            <a:off x="304800" y="206259"/>
            <a:ext cx="4245066" cy="6280266"/>
          </a:xfrm>
          <a:prstGeom prst="rect">
            <a:avLst/>
          </a:prstGeom>
          <a:effectLst/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17E4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143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FFFF"/>
                </a:solidFill>
              </a:rPr>
              <a:t>Что мы имели в начале и какая задача стояла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9890" y="801866"/>
            <a:ext cx="5286767" cy="5230634"/>
          </a:xfrm>
        </p:spPr>
        <p:txBody>
          <a:bodyPr anchor="ctr">
            <a:normAutofit lnSpcReduction="10000"/>
          </a:bodyPr>
          <a:lstStyle/>
          <a:p>
            <a:r>
              <a:rPr lang="ru-RU" sz="2400" dirty="0">
                <a:solidFill>
                  <a:srgbClr val="000000"/>
                </a:solidFill>
              </a:rPr>
              <a:t>Развернуть на основной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ru-RU" sz="2400" dirty="0">
                <a:solidFill>
                  <a:srgbClr val="000000"/>
                </a:solidFill>
              </a:rPr>
              <a:t>рабочий контур</a:t>
            </a:r>
            <a:r>
              <a:rPr lang="en-US" sz="2400" dirty="0">
                <a:solidFill>
                  <a:srgbClr val="000000"/>
                </a:solidFill>
              </a:rPr>
              <a:t> Postgres</a:t>
            </a:r>
          </a:p>
          <a:p>
            <a:r>
              <a:rPr lang="ru-RU" sz="2400" dirty="0">
                <a:solidFill>
                  <a:srgbClr val="000000"/>
                </a:solidFill>
              </a:rPr>
              <a:t>Два хороших железных сервера</a:t>
            </a:r>
          </a:p>
          <a:p>
            <a:r>
              <a:rPr lang="ru-RU" sz="2400" dirty="0">
                <a:solidFill>
                  <a:srgbClr val="000000"/>
                </a:solidFill>
              </a:rPr>
              <a:t>По максимуму использовать ресурсы серверов</a:t>
            </a:r>
          </a:p>
          <a:p>
            <a:r>
              <a:rPr lang="ru-RU" sz="2400" dirty="0">
                <a:solidFill>
                  <a:srgbClr val="000000"/>
                </a:solidFill>
              </a:rPr>
              <a:t>Смена администраторов не приводила к последствиям. Быстрый ввод администратора в строй, без права на ошибку. Что бы смог управлять администратор 1с</a:t>
            </a:r>
          </a:p>
          <a:p>
            <a:r>
              <a:rPr lang="ru-RU" sz="2400" dirty="0">
                <a:solidFill>
                  <a:srgbClr val="000000"/>
                </a:solidFill>
              </a:rPr>
              <a:t>Простота в работе которая снизит человеческий фактор к минимуму.</a:t>
            </a:r>
          </a:p>
          <a:p>
            <a:r>
              <a:rPr lang="ru-RU" sz="2400" dirty="0">
                <a:solidFill>
                  <a:srgbClr val="000000"/>
                </a:solidFill>
              </a:rPr>
              <a:t>Минимальное количество компонентов кластера для снижения риска выхода из строя кластера </a:t>
            </a:r>
          </a:p>
          <a:p>
            <a:endParaRPr lang="ru-RU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324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FFFF"/>
                </a:solidFill>
              </a:rPr>
              <a:t>Почему именно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patroni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ru-RU" sz="2400" dirty="0">
                <a:solidFill>
                  <a:srgbClr val="000000"/>
                </a:solidFill>
              </a:rPr>
              <a:t>ПРОСТОТА, которая снижает стоимость владения кластером</a:t>
            </a:r>
          </a:p>
          <a:p>
            <a:r>
              <a:rPr lang="en-US" sz="2400" dirty="0" err="1">
                <a:solidFill>
                  <a:srgbClr val="000000"/>
                </a:solidFill>
              </a:rPr>
              <a:t>Patroni</a:t>
            </a:r>
            <a:r>
              <a:rPr lang="ru-RU" sz="2400" dirty="0">
                <a:solidFill>
                  <a:srgbClr val="000000"/>
                </a:solidFill>
              </a:rPr>
              <a:t> автоматически обрабатывает отказы кластера</a:t>
            </a:r>
          </a:p>
          <a:p>
            <a:r>
              <a:rPr lang="ru-RU" sz="2400" dirty="0">
                <a:solidFill>
                  <a:srgbClr val="000000"/>
                </a:solidFill>
              </a:rPr>
              <a:t>Прост в конфигурировании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ru-RU" sz="2400" dirty="0">
                <a:solidFill>
                  <a:srgbClr val="000000"/>
                </a:solidFill>
              </a:rPr>
              <a:t>как следствие снижение человеческого фактора</a:t>
            </a:r>
          </a:p>
          <a:p>
            <a:r>
              <a:rPr lang="ru-RU" sz="2400" dirty="0">
                <a:solidFill>
                  <a:srgbClr val="000000"/>
                </a:solidFill>
              </a:rPr>
              <a:t>Работает стабильно</a:t>
            </a:r>
          </a:p>
          <a:p>
            <a:r>
              <a:rPr lang="ru-RU" sz="2400" dirty="0">
                <a:solidFill>
                  <a:srgbClr val="000000"/>
                </a:solidFill>
              </a:rPr>
              <a:t>Имеет удобный </a:t>
            </a:r>
            <a:r>
              <a:rPr lang="en-US" sz="2400" dirty="0">
                <a:solidFill>
                  <a:srgbClr val="000000"/>
                </a:solidFill>
              </a:rPr>
              <a:t>rest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api</a:t>
            </a:r>
            <a:endParaRPr lang="ru-RU" sz="2400" dirty="0">
              <a:solidFill>
                <a:srgbClr val="000000"/>
              </a:solidFill>
            </a:endParaRPr>
          </a:p>
          <a:p>
            <a:r>
              <a:rPr lang="ru-RU" sz="2400" u="sng" dirty="0">
                <a:solidFill>
                  <a:srgbClr val="000000"/>
                </a:solidFill>
              </a:rPr>
              <a:t>Может управлять админ 1С</a:t>
            </a:r>
            <a:r>
              <a:rPr lang="ru-RU" sz="2400" dirty="0">
                <a:solidFill>
                  <a:srgbClr val="000000"/>
                </a:solidFill>
              </a:rPr>
              <a:t>, для нас это ключевое</a:t>
            </a:r>
          </a:p>
          <a:p>
            <a:r>
              <a:rPr lang="ru-RU" sz="2400" dirty="0">
                <a:solidFill>
                  <a:srgbClr val="000000"/>
                </a:solidFill>
              </a:rPr>
              <a:t>Не надо писать скрипты для управления кластером</a:t>
            </a:r>
          </a:p>
          <a:p>
            <a:endParaRPr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19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7819" y="106326"/>
            <a:ext cx="4202923" cy="156281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ru-RU" kern="1200" dirty="0">
                <a:latin typeface="+mj-lt"/>
                <a:ea typeface="+mj-ea"/>
                <a:cs typeface="+mj-cs"/>
              </a:rPr>
              <a:t>Схема работы</a:t>
            </a:r>
            <a:endParaRPr lang="en-US" kern="1200" dirty="0">
              <a:latin typeface="+mj-lt"/>
              <a:ea typeface="+mj-ea"/>
              <a:cs typeface="+mj-cs"/>
            </a:endParaRPr>
          </a:p>
        </p:txBody>
      </p:sp>
      <p:pic>
        <p:nvPicPr>
          <p:cNvPr id="22" name="Content Placeholder 21" descr="A screenshot of a cell phone&#10;&#10;Description automatically generated">
            <a:extLst>
              <a:ext uri="{FF2B5EF4-FFF2-40B4-BE49-F238E27FC236}">
                <a16:creationId xmlns:a16="http://schemas.microsoft.com/office/drawing/2014/main" id="{313E72A2-11A9-4293-BE91-6B04DFA33A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06" y="106326"/>
            <a:ext cx="6927726" cy="661283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955644F-88BE-4416-942B-91F195C5601F}"/>
              </a:ext>
            </a:extLst>
          </p:cNvPr>
          <p:cNvSpPr txBox="1"/>
          <p:nvPr/>
        </p:nvSpPr>
        <p:spPr>
          <a:xfrm>
            <a:off x="7590971" y="1395841"/>
            <a:ext cx="420292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Использование </a:t>
            </a:r>
            <a:r>
              <a:rPr lang="ru-RU" sz="2400" dirty="0" err="1"/>
              <a:t>виртуаьных</a:t>
            </a:r>
            <a:r>
              <a:rPr lang="en-US" sz="2400" dirty="0"/>
              <a:t> </a:t>
            </a:r>
            <a:r>
              <a:rPr lang="en-US" sz="2400" dirty="0" err="1"/>
              <a:t>ip</a:t>
            </a:r>
            <a:r>
              <a:rPr lang="ru-RU" sz="2400" dirty="0"/>
              <a:t>, использование  </a:t>
            </a:r>
            <a:r>
              <a:rPr lang="en-US" sz="2400" dirty="0" err="1"/>
              <a:t>vrrp</a:t>
            </a:r>
            <a:r>
              <a:rPr lang="ru-RU" sz="2400" dirty="0"/>
              <a:t>, </a:t>
            </a:r>
            <a:r>
              <a:rPr lang="en-US" sz="2400" dirty="0" err="1"/>
              <a:t>HAProxy</a:t>
            </a:r>
            <a:r>
              <a:rPr lang="ru-RU" sz="2400" dirty="0"/>
              <a:t>, повышает количество компонентов кластера, а соответственно увеличивает риски отказа кластера.</a:t>
            </a:r>
          </a:p>
          <a:p>
            <a:endParaRPr lang="ru-RU" sz="2400" dirty="0"/>
          </a:p>
          <a:p>
            <a:r>
              <a:rPr lang="ru-RU" sz="2400" dirty="0"/>
              <a:t>Мы выбрали </a:t>
            </a:r>
            <a:r>
              <a:rPr lang="en-US" sz="2400" dirty="0"/>
              <a:t>Consul</a:t>
            </a:r>
            <a:r>
              <a:rPr lang="ru-RU" sz="2400" dirty="0"/>
              <a:t> </a:t>
            </a:r>
            <a:r>
              <a:rPr lang="en-US" sz="2400" dirty="0"/>
              <a:t>DNS </a:t>
            </a:r>
            <a:r>
              <a:rPr lang="ru-RU" sz="2400" dirty="0"/>
              <a:t>как единую точку входа в кластер.</a:t>
            </a:r>
          </a:p>
          <a:p>
            <a:endParaRPr lang="ru-RU" sz="2400" dirty="0"/>
          </a:p>
          <a:p>
            <a:r>
              <a:rPr lang="ru-RU" sz="2400" dirty="0"/>
              <a:t>При выходе из строя </a:t>
            </a:r>
            <a:r>
              <a:rPr lang="en-US" sz="2400" dirty="0"/>
              <a:t>Consul</a:t>
            </a:r>
            <a:r>
              <a:rPr lang="ru-RU" sz="2400" dirty="0"/>
              <a:t>, </a:t>
            </a:r>
            <a:r>
              <a:rPr lang="en-US" sz="2400" dirty="0" err="1"/>
              <a:t>Patroi</a:t>
            </a:r>
            <a:r>
              <a:rPr lang="en-US" sz="2400" dirty="0"/>
              <a:t> </a:t>
            </a:r>
            <a:r>
              <a:rPr lang="ru-RU" sz="2400" dirty="0"/>
              <a:t>останавливает кластер</a:t>
            </a:r>
            <a:endParaRPr lang="en-US" sz="2400" dirty="0"/>
          </a:p>
          <a:p>
            <a:endParaRPr lang="en-US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7248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FFFF"/>
                </a:solidFill>
              </a:rPr>
              <a:t>Единая точка входа </a:t>
            </a:r>
            <a:r>
              <a:rPr lang="en-US" dirty="0">
                <a:solidFill>
                  <a:srgbClr val="FFFFFF"/>
                </a:solidFill>
              </a:rPr>
              <a:t>Consul DNS</a:t>
            </a:r>
            <a:r>
              <a:rPr lang="ru-RU" dirty="0">
                <a:solidFill>
                  <a:srgbClr val="FFFFFF"/>
                </a:solidFill>
              </a:rPr>
              <a:t> на </a:t>
            </a:r>
            <a:r>
              <a:rPr lang="en-US" dirty="0">
                <a:solidFill>
                  <a:srgbClr val="FFFFFF"/>
                </a:solidFill>
              </a:rPr>
              <a:t>windows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4547" y="217713"/>
            <a:ext cx="6543624" cy="6357257"/>
          </a:xfrm>
        </p:spPr>
        <p:txBody>
          <a:bodyPr anchor="ctr">
            <a:normAutofit fontScale="92500" lnSpcReduction="20000"/>
          </a:bodyPr>
          <a:lstStyle/>
          <a:p>
            <a:r>
              <a:rPr lang="ru-RU" sz="2400" dirty="0">
                <a:solidFill>
                  <a:srgbClr val="000000"/>
                </a:solidFill>
              </a:rPr>
              <a:t>У </a:t>
            </a:r>
            <a:r>
              <a:rPr lang="en-US" sz="2400" dirty="0">
                <a:solidFill>
                  <a:srgbClr val="000000"/>
                </a:solidFill>
              </a:rPr>
              <a:t>consul </a:t>
            </a:r>
            <a:r>
              <a:rPr lang="ru-RU" sz="2400" dirty="0">
                <a:solidFill>
                  <a:srgbClr val="000000"/>
                </a:solidFill>
              </a:rPr>
              <a:t>есть несколько ролей </a:t>
            </a:r>
            <a:r>
              <a:rPr lang="en-US" sz="2400" dirty="0">
                <a:solidFill>
                  <a:srgbClr val="000000"/>
                </a:solidFill>
              </a:rPr>
              <a:t>server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en-US" sz="2400" dirty="0">
                <a:solidFill>
                  <a:srgbClr val="000000"/>
                </a:solidFill>
              </a:rPr>
              <a:t>client</a:t>
            </a:r>
          </a:p>
          <a:p>
            <a:r>
              <a:rPr lang="ru-RU" sz="2400" dirty="0">
                <a:solidFill>
                  <a:srgbClr val="000000"/>
                </a:solidFill>
              </a:rPr>
              <a:t>Как минимум должно быть три </a:t>
            </a:r>
            <a:r>
              <a:rPr lang="ru-RU" sz="2400" dirty="0" err="1">
                <a:solidFill>
                  <a:srgbClr val="000000"/>
                </a:solidFill>
              </a:rPr>
              <a:t>ноды</a:t>
            </a:r>
            <a:r>
              <a:rPr lang="ru-RU" sz="2400" dirty="0">
                <a:solidFill>
                  <a:srgbClr val="000000"/>
                </a:solidFill>
              </a:rPr>
              <a:t> с ролью </a:t>
            </a:r>
            <a:r>
              <a:rPr lang="en-US" sz="2400" dirty="0">
                <a:solidFill>
                  <a:srgbClr val="000000"/>
                </a:solidFill>
              </a:rPr>
              <a:t>server</a:t>
            </a:r>
            <a:r>
              <a:rPr lang="ru-RU" sz="2400" dirty="0">
                <a:solidFill>
                  <a:srgbClr val="000000"/>
                </a:solidFill>
              </a:rPr>
              <a:t> или больше, но нечетное количество</a:t>
            </a:r>
          </a:p>
          <a:p>
            <a:r>
              <a:rPr lang="ru-RU" sz="2400" dirty="0">
                <a:solidFill>
                  <a:srgbClr val="000000"/>
                </a:solidFill>
              </a:rPr>
              <a:t>Роль </a:t>
            </a:r>
            <a:r>
              <a:rPr lang="en-US" sz="2400" dirty="0">
                <a:solidFill>
                  <a:srgbClr val="000000"/>
                </a:solidFill>
              </a:rPr>
              <a:t>client</a:t>
            </a:r>
            <a:r>
              <a:rPr lang="ru-RU" sz="2400" dirty="0">
                <a:solidFill>
                  <a:srgbClr val="000000"/>
                </a:solidFill>
              </a:rPr>
              <a:t> ставится на сервер приложений 1С, количество не ограниченно. Именно эта роль в нашем случае и организует единую точку входа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</a:p>
          <a:p>
            <a:r>
              <a:rPr lang="ru-RU" sz="2400" dirty="0">
                <a:solidFill>
                  <a:srgbClr val="000000"/>
                </a:solidFill>
              </a:rPr>
              <a:t>Сервер 1С обращается по адресу </a:t>
            </a:r>
            <a:r>
              <a:rPr lang="en-US" sz="2400" dirty="0" err="1">
                <a:solidFill>
                  <a:srgbClr val="000000"/>
                </a:solidFill>
              </a:rPr>
              <a:t>master.buh.service.consul</a:t>
            </a:r>
            <a:r>
              <a:rPr lang="ru-RU" sz="2400" dirty="0">
                <a:solidFill>
                  <a:srgbClr val="000000"/>
                </a:solidFill>
              </a:rPr>
              <a:t> и </a:t>
            </a:r>
            <a:r>
              <a:rPr lang="en-US" sz="2400" dirty="0">
                <a:solidFill>
                  <a:srgbClr val="000000"/>
                </a:solidFill>
              </a:rPr>
              <a:t>consul DNS </a:t>
            </a:r>
            <a:r>
              <a:rPr lang="ru-RU" sz="2400" dirty="0">
                <a:solidFill>
                  <a:srgbClr val="000000"/>
                </a:solidFill>
              </a:rPr>
              <a:t>возвращает </a:t>
            </a:r>
            <a:r>
              <a:rPr lang="en-US" sz="2400" dirty="0" err="1">
                <a:solidFill>
                  <a:srgbClr val="000000"/>
                </a:solidFill>
              </a:rPr>
              <a:t>ip</a:t>
            </a:r>
            <a:r>
              <a:rPr lang="ru-RU" sz="2400" dirty="0">
                <a:solidFill>
                  <a:srgbClr val="000000"/>
                </a:solidFill>
              </a:rPr>
              <a:t> мастера</a:t>
            </a:r>
            <a:r>
              <a:rPr lang="en-US" sz="2400" dirty="0">
                <a:solidFill>
                  <a:srgbClr val="000000"/>
                </a:solidFill>
              </a:rPr>
              <a:t>, </a:t>
            </a:r>
            <a:r>
              <a:rPr lang="ru-RU" sz="2400" dirty="0">
                <a:solidFill>
                  <a:srgbClr val="000000"/>
                </a:solidFill>
              </a:rPr>
              <a:t>при переключении на реплику </a:t>
            </a:r>
            <a:r>
              <a:rPr lang="en-US" sz="2400" dirty="0">
                <a:solidFill>
                  <a:srgbClr val="000000"/>
                </a:solidFill>
              </a:rPr>
              <a:t>consul DNS  </a:t>
            </a:r>
            <a:r>
              <a:rPr lang="ru-RU" sz="2400" dirty="0">
                <a:solidFill>
                  <a:srgbClr val="000000"/>
                </a:solidFill>
              </a:rPr>
              <a:t>возвращает адрес нового мастера</a:t>
            </a:r>
          </a:p>
          <a:p>
            <a:r>
              <a:rPr lang="en-US" sz="2400" dirty="0">
                <a:solidFill>
                  <a:srgbClr val="000000"/>
                </a:solidFill>
              </a:rPr>
              <a:t>Consul DNS </a:t>
            </a:r>
            <a:r>
              <a:rPr lang="ru-RU" sz="2400" dirty="0">
                <a:solidFill>
                  <a:srgbClr val="000000"/>
                </a:solidFill>
              </a:rPr>
              <a:t>отвечает по порту </a:t>
            </a:r>
            <a:r>
              <a:rPr lang="en-US" sz="2400" dirty="0">
                <a:solidFill>
                  <a:srgbClr val="000000"/>
                </a:solidFill>
              </a:rPr>
              <a:t>8600</a:t>
            </a:r>
            <a:r>
              <a:rPr lang="ru-RU" sz="2400" dirty="0">
                <a:solidFill>
                  <a:srgbClr val="000000"/>
                </a:solidFill>
              </a:rPr>
              <a:t>, а локальный</a:t>
            </a:r>
            <a:r>
              <a:rPr lang="en-US" sz="2400" dirty="0">
                <a:solidFill>
                  <a:srgbClr val="000000"/>
                </a:solidFill>
              </a:rPr>
              <a:t> DNS </a:t>
            </a:r>
            <a:r>
              <a:rPr lang="ru-RU" sz="2400" dirty="0">
                <a:solidFill>
                  <a:srgbClr val="000000"/>
                </a:solidFill>
              </a:rPr>
              <a:t>на 53 порту. Для устранения этого разрыва используется еще один </a:t>
            </a:r>
            <a:r>
              <a:rPr lang="en-US" sz="2400" dirty="0">
                <a:solidFill>
                  <a:srgbClr val="000000"/>
                </a:solidFill>
              </a:rPr>
              <a:t>DNS server</a:t>
            </a:r>
            <a:r>
              <a:rPr lang="ru-RU" sz="2400" dirty="0">
                <a:solidFill>
                  <a:srgbClr val="000000"/>
                </a:solidFill>
              </a:rPr>
              <a:t>, который пересылает пакеты между </a:t>
            </a:r>
            <a:r>
              <a:rPr lang="ru-RU" sz="2400" dirty="0" err="1">
                <a:solidFill>
                  <a:srgbClr val="000000"/>
                </a:solidFill>
              </a:rPr>
              <a:t>портрами</a:t>
            </a:r>
            <a:endParaRPr lang="ru-RU" sz="2400" dirty="0">
              <a:solidFill>
                <a:srgbClr val="000000"/>
              </a:solidFill>
            </a:endParaRPr>
          </a:p>
          <a:p>
            <a:r>
              <a:rPr lang="ru-RU" sz="2400" dirty="0">
                <a:solidFill>
                  <a:srgbClr val="000000"/>
                </a:solidFill>
              </a:rPr>
              <a:t>Для работы этой схемы нужно на локальном компьютере поставить </a:t>
            </a:r>
            <a:r>
              <a:rPr lang="en-US" sz="2400" dirty="0">
                <a:solidFill>
                  <a:srgbClr val="000000"/>
                </a:solidFill>
              </a:rPr>
              <a:t>DNS server </a:t>
            </a:r>
            <a:r>
              <a:rPr lang="ru-RU" sz="2400" dirty="0">
                <a:solidFill>
                  <a:srgbClr val="000000"/>
                </a:solidFill>
              </a:rPr>
              <a:t>127.0.0.1</a:t>
            </a:r>
            <a:r>
              <a:rPr lang="en-US" sz="2400" dirty="0">
                <a:solidFill>
                  <a:srgbClr val="000000"/>
                </a:solidFill>
              </a:rPr>
              <a:t> (localhost)</a:t>
            </a:r>
          </a:p>
          <a:p>
            <a:r>
              <a:rPr lang="en-US" sz="2400" dirty="0">
                <a:solidFill>
                  <a:srgbClr val="000000"/>
                </a:solidFill>
              </a:rPr>
              <a:t>Zabbix</a:t>
            </a:r>
            <a:r>
              <a:rPr lang="ru-RU" sz="2400" dirty="0">
                <a:solidFill>
                  <a:srgbClr val="000000"/>
                </a:solidFill>
              </a:rPr>
              <a:t> у нас проверяет </a:t>
            </a:r>
            <a:r>
              <a:rPr lang="en-US" sz="2400" dirty="0">
                <a:solidFill>
                  <a:srgbClr val="000000"/>
                </a:solidFill>
              </a:rPr>
              <a:t>resolve </a:t>
            </a:r>
            <a:r>
              <a:rPr lang="ru-RU" sz="2400" dirty="0">
                <a:solidFill>
                  <a:srgbClr val="000000"/>
                </a:solidFill>
              </a:rPr>
              <a:t>адреса </a:t>
            </a:r>
            <a:r>
              <a:rPr lang="en-US" sz="2400" dirty="0" err="1">
                <a:solidFill>
                  <a:srgbClr val="000000"/>
                </a:solidFill>
              </a:rPr>
              <a:t>master.buh.service.consul</a:t>
            </a:r>
            <a:r>
              <a:rPr lang="ru-RU" sz="2400" dirty="0">
                <a:solidFill>
                  <a:srgbClr val="000000"/>
                </a:solidFill>
              </a:rPr>
              <a:t> и в случае ошибки посылает команду на сервер </a:t>
            </a:r>
            <a:r>
              <a:rPr lang="en-US" sz="2400" dirty="0">
                <a:solidFill>
                  <a:srgbClr val="000000"/>
                </a:solidFill>
              </a:rPr>
              <a:t>ipconfig /</a:t>
            </a:r>
            <a:r>
              <a:rPr lang="en-US" sz="2400" dirty="0" err="1">
                <a:solidFill>
                  <a:srgbClr val="000000"/>
                </a:solidFill>
              </a:rPr>
              <a:t>flushdns</a:t>
            </a:r>
            <a:r>
              <a:rPr lang="en-US" sz="2400" dirty="0">
                <a:solidFill>
                  <a:srgbClr val="000000"/>
                </a:solidFill>
              </a:rPr>
              <a:t> – </a:t>
            </a:r>
            <a:r>
              <a:rPr lang="ru-RU" sz="2400" dirty="0">
                <a:solidFill>
                  <a:srgbClr val="000000"/>
                </a:solidFill>
              </a:rPr>
              <a:t>эта команда чистит локальный кэш </a:t>
            </a:r>
            <a:r>
              <a:rPr lang="en-US" sz="2400" dirty="0">
                <a:solidFill>
                  <a:srgbClr val="000000"/>
                </a:solidFill>
              </a:rPr>
              <a:t>DNS</a:t>
            </a:r>
            <a:endParaRPr lang="ru-RU" sz="2400" dirty="0">
              <a:solidFill>
                <a:srgbClr val="000000"/>
              </a:solidFill>
            </a:endParaRPr>
          </a:p>
          <a:p>
            <a:r>
              <a:rPr lang="en-US" sz="2400" dirty="0">
                <a:solidFill>
                  <a:srgbClr val="000000"/>
                </a:solidFill>
              </a:rPr>
              <a:t>TTL = 0</a:t>
            </a:r>
            <a:r>
              <a:rPr lang="ru-RU" sz="2400" dirty="0">
                <a:solidFill>
                  <a:srgbClr val="000000"/>
                </a:solidFill>
              </a:rPr>
              <a:t>, время жизни записи в кэше </a:t>
            </a:r>
            <a:r>
              <a:rPr lang="en-US" sz="2400" dirty="0">
                <a:solidFill>
                  <a:srgbClr val="000000"/>
                </a:solidFill>
              </a:rPr>
              <a:t>DNS</a:t>
            </a:r>
            <a:endParaRPr lang="ru-RU" sz="2400" dirty="0">
              <a:solidFill>
                <a:srgbClr val="000000"/>
              </a:solidFill>
            </a:endParaRPr>
          </a:p>
          <a:p>
            <a:endParaRPr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012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FFFF"/>
                </a:solidFill>
              </a:rPr>
              <a:t>Чем мы пользуемся в </a:t>
            </a:r>
            <a:r>
              <a:rPr lang="en-US" dirty="0" err="1">
                <a:solidFill>
                  <a:srgbClr val="FFFFFF"/>
                </a:solidFill>
              </a:rPr>
              <a:t>patroni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9318" y="373426"/>
            <a:ext cx="7033575" cy="4440313"/>
          </a:xfrm>
        </p:spPr>
        <p:txBody>
          <a:bodyPr anchor="ctr">
            <a:normAutofit fontScale="92500" lnSpcReduction="20000"/>
          </a:bodyPr>
          <a:lstStyle/>
          <a:p>
            <a:r>
              <a:rPr lang="ru-RU" sz="2400" dirty="0">
                <a:solidFill>
                  <a:srgbClr val="000000"/>
                </a:solidFill>
              </a:rPr>
              <a:t>Управление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ru-RU" sz="2400" dirty="0">
                <a:solidFill>
                  <a:srgbClr val="000000"/>
                </a:solidFill>
              </a:rPr>
              <a:t>в </a:t>
            </a:r>
            <a:r>
              <a:rPr lang="en-US" sz="2400" dirty="0" err="1">
                <a:solidFill>
                  <a:srgbClr val="000000"/>
                </a:solidFill>
              </a:rPr>
              <a:t>patroni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ru-RU" sz="2400" dirty="0">
                <a:solidFill>
                  <a:srgbClr val="000000"/>
                </a:solidFill>
              </a:rPr>
              <a:t>происходит через утилиту </a:t>
            </a:r>
            <a:r>
              <a:rPr lang="en-US" sz="2400" dirty="0" err="1">
                <a:solidFill>
                  <a:srgbClr val="000000"/>
                </a:solidFill>
              </a:rPr>
              <a:t>patronictl</a:t>
            </a:r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u="sng" dirty="0" err="1">
                <a:solidFill>
                  <a:srgbClr val="000000"/>
                </a:solidFill>
              </a:rPr>
              <a:t>patronictl</a:t>
            </a:r>
            <a:r>
              <a:rPr lang="en-US" sz="2400" u="sng" dirty="0">
                <a:solidFill>
                  <a:srgbClr val="000000"/>
                </a:solidFill>
              </a:rPr>
              <a:t> -c /</a:t>
            </a:r>
            <a:r>
              <a:rPr lang="en-US" sz="2400" u="sng" dirty="0" err="1">
                <a:solidFill>
                  <a:srgbClr val="000000"/>
                </a:solidFill>
              </a:rPr>
              <a:t>etc</a:t>
            </a:r>
            <a:r>
              <a:rPr lang="en-US" sz="2400" u="sng" dirty="0">
                <a:solidFill>
                  <a:srgbClr val="000000"/>
                </a:solidFill>
              </a:rPr>
              <a:t>/</a:t>
            </a:r>
            <a:r>
              <a:rPr lang="en-US" sz="2400" u="sng" dirty="0" err="1">
                <a:solidFill>
                  <a:srgbClr val="000000"/>
                </a:solidFill>
              </a:rPr>
              <a:t>patroni</a:t>
            </a:r>
            <a:r>
              <a:rPr lang="en-US" sz="2400" u="sng" dirty="0">
                <a:solidFill>
                  <a:srgbClr val="000000"/>
                </a:solidFill>
              </a:rPr>
              <a:t>/</a:t>
            </a:r>
            <a:r>
              <a:rPr lang="en-US" sz="2400" u="sng" dirty="0" err="1">
                <a:solidFill>
                  <a:srgbClr val="000000"/>
                </a:solidFill>
              </a:rPr>
              <a:t>postgresql.yml</a:t>
            </a:r>
            <a:r>
              <a:rPr lang="en-US" sz="2400" u="sng" dirty="0">
                <a:solidFill>
                  <a:srgbClr val="000000"/>
                </a:solidFill>
              </a:rPr>
              <a:t> </a:t>
            </a:r>
            <a:r>
              <a:rPr lang="en-US" sz="2400" u="sng" dirty="0">
                <a:solidFill>
                  <a:srgbClr val="000000"/>
                </a:solidFill>
                <a:highlight>
                  <a:srgbClr val="FFFF00"/>
                </a:highlight>
              </a:rPr>
              <a:t>list</a:t>
            </a:r>
            <a:r>
              <a:rPr lang="en-US" sz="2400" u="sng" dirty="0">
                <a:solidFill>
                  <a:srgbClr val="000000"/>
                </a:solidFill>
              </a:rPr>
              <a:t> </a:t>
            </a:r>
            <a:r>
              <a:rPr lang="en-US" sz="2400" u="sng" dirty="0" err="1">
                <a:solidFill>
                  <a:srgbClr val="000000"/>
                </a:solidFill>
                <a:highlight>
                  <a:srgbClr val="FF00FF"/>
                </a:highlight>
              </a:rPr>
              <a:t>buh</a:t>
            </a:r>
            <a:endParaRPr lang="en-US" sz="2400" u="sng" dirty="0">
              <a:solidFill>
                <a:srgbClr val="000000"/>
              </a:solidFill>
              <a:highlight>
                <a:srgbClr val="FF00FF"/>
              </a:highlight>
            </a:endParaRPr>
          </a:p>
          <a:p>
            <a:r>
              <a:rPr lang="en-US" sz="2400" dirty="0" err="1">
                <a:solidFill>
                  <a:srgbClr val="000000"/>
                </a:solidFill>
                <a:highlight>
                  <a:srgbClr val="FF00FF"/>
                </a:highlight>
              </a:rPr>
              <a:t>buh</a:t>
            </a:r>
            <a:r>
              <a:rPr lang="en-US" sz="2400" dirty="0">
                <a:solidFill>
                  <a:srgbClr val="000000"/>
                </a:solidFill>
                <a:highlight>
                  <a:srgbClr val="FF00FF"/>
                </a:highlight>
              </a:rPr>
              <a:t> </a:t>
            </a:r>
            <a:r>
              <a:rPr lang="en-US" sz="2400" dirty="0" err="1">
                <a:solidFill>
                  <a:srgbClr val="000000"/>
                </a:solidFill>
                <a:highlight>
                  <a:srgbClr val="FF00FF"/>
                </a:highlight>
              </a:rPr>
              <a:t>zup</a:t>
            </a:r>
            <a:r>
              <a:rPr lang="en-US" sz="2400" dirty="0">
                <a:solidFill>
                  <a:srgbClr val="000000"/>
                </a:solidFill>
              </a:rPr>
              <a:t> – </a:t>
            </a:r>
            <a:r>
              <a:rPr lang="ru-RU" sz="2400" dirty="0">
                <a:solidFill>
                  <a:srgbClr val="000000"/>
                </a:solidFill>
              </a:rPr>
              <a:t>имена кластеров </a:t>
            </a:r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edit-config</a:t>
            </a:r>
            <a:r>
              <a:rPr lang="en-US" sz="2400" dirty="0">
                <a:solidFill>
                  <a:srgbClr val="000000"/>
                </a:solidFill>
              </a:rPr>
              <a:t> –</a:t>
            </a:r>
            <a:r>
              <a:rPr lang="ru-RU" sz="2400" dirty="0">
                <a:solidFill>
                  <a:srgbClr val="000000"/>
                </a:solidFill>
              </a:rPr>
              <a:t> редактирование конфигурации </a:t>
            </a:r>
            <a:r>
              <a:rPr lang="en-US" sz="2400" dirty="0">
                <a:solidFill>
                  <a:srgbClr val="000000"/>
                </a:solidFill>
              </a:rPr>
              <a:t>PostgreSQL</a:t>
            </a:r>
          </a:p>
          <a:p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pause/resume</a:t>
            </a:r>
            <a:r>
              <a:rPr lang="en-US" sz="2400" dirty="0">
                <a:solidFill>
                  <a:srgbClr val="000000"/>
                </a:solidFill>
              </a:rPr>
              <a:t>  –</a:t>
            </a:r>
            <a:r>
              <a:rPr lang="ru-RU" sz="2400" dirty="0">
                <a:solidFill>
                  <a:srgbClr val="000000"/>
                </a:solidFill>
              </a:rPr>
              <a:t> ручное обслуживание, например остановить кластер без </a:t>
            </a:r>
            <a:r>
              <a:rPr lang="en-US" sz="2400" dirty="0">
                <a:solidFill>
                  <a:srgbClr val="000000"/>
                </a:solidFill>
              </a:rPr>
              <a:t>failover</a:t>
            </a:r>
            <a:endParaRPr lang="en-US" sz="2400" dirty="0">
              <a:solidFill>
                <a:srgbClr val="000000"/>
              </a:solidFill>
              <a:highlight>
                <a:srgbClr val="FFFF00"/>
              </a:highlight>
            </a:endParaRPr>
          </a:p>
          <a:p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restart</a:t>
            </a:r>
            <a:r>
              <a:rPr lang="en-US" sz="2400" dirty="0">
                <a:solidFill>
                  <a:srgbClr val="000000"/>
                </a:solidFill>
              </a:rPr>
              <a:t> –</a:t>
            </a:r>
            <a:r>
              <a:rPr lang="ru-RU" sz="2400" dirty="0">
                <a:solidFill>
                  <a:srgbClr val="000000"/>
                </a:solidFill>
              </a:rPr>
              <a:t> перезагрузка кластера</a:t>
            </a:r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reload</a:t>
            </a:r>
            <a:r>
              <a:rPr lang="en-US" sz="2400" dirty="0">
                <a:solidFill>
                  <a:srgbClr val="000000"/>
                </a:solidFill>
              </a:rPr>
              <a:t> – </a:t>
            </a:r>
            <a:r>
              <a:rPr lang="ru-RU" sz="2400" dirty="0">
                <a:solidFill>
                  <a:srgbClr val="000000"/>
                </a:solidFill>
              </a:rPr>
              <a:t>перечитать конфиги без перезагрузки</a:t>
            </a:r>
          </a:p>
          <a:p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</a:rPr>
              <a:t>switchover</a:t>
            </a:r>
            <a:r>
              <a:rPr lang="en-US" sz="2400" dirty="0">
                <a:solidFill>
                  <a:srgbClr val="000000"/>
                </a:solidFill>
              </a:rPr>
              <a:t> – </a:t>
            </a:r>
            <a:r>
              <a:rPr lang="ru-RU" sz="2400" dirty="0">
                <a:solidFill>
                  <a:srgbClr val="000000"/>
                </a:solidFill>
              </a:rPr>
              <a:t>переключение на реплику в ручном режиме</a:t>
            </a:r>
          </a:p>
          <a:p>
            <a:r>
              <a:rPr lang="en-US" sz="2400" dirty="0" err="1">
                <a:solidFill>
                  <a:srgbClr val="000000"/>
                </a:solidFill>
                <a:highlight>
                  <a:srgbClr val="FFFF00"/>
                </a:highlight>
              </a:rPr>
              <a:t>reinit</a:t>
            </a:r>
            <a:r>
              <a:rPr lang="en-US" sz="2400" dirty="0">
                <a:solidFill>
                  <a:srgbClr val="000000"/>
                </a:solidFill>
              </a:rPr>
              <a:t> – </a:t>
            </a:r>
            <a:r>
              <a:rPr lang="ru-RU" sz="2400" dirty="0">
                <a:solidFill>
                  <a:srgbClr val="000000"/>
                </a:solidFill>
              </a:rPr>
              <a:t>пересоздание реплики, мастер не даст (просто умница)</a:t>
            </a:r>
          </a:p>
          <a:p>
            <a:pPr marL="0" indent="0">
              <a:buNone/>
            </a:pPr>
            <a:endParaRPr lang="ru-RU" sz="2400" dirty="0">
              <a:solidFill>
                <a:srgbClr val="000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1421D4-2F64-479C-81C9-0E5888940C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0703" y="4897146"/>
            <a:ext cx="8039672" cy="145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269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1173</Words>
  <Application>Microsoft Office PowerPoint</Application>
  <PresentationFormat>Широкоэкранный</PresentationFormat>
  <Paragraphs>110</Paragraphs>
  <Slides>13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PostgreSQL cluster высокой доступности под управлением Patroni для 1С</vt:lpstr>
      <vt:lpstr>Немного о себе</vt:lpstr>
      <vt:lpstr>О чем сегодня буду рассказывать</vt:lpstr>
      <vt:lpstr>Немного о том как устроен PostgreSQL кластер высокой доступности</vt:lpstr>
      <vt:lpstr>Что мы имели в начале и какая задача стояла</vt:lpstr>
      <vt:lpstr>Почему именно patroni</vt:lpstr>
      <vt:lpstr>Схема работы</vt:lpstr>
      <vt:lpstr>Единая точка входа Consul DNS на windows</vt:lpstr>
      <vt:lpstr>Чем мы пользуемся в patroni</vt:lpstr>
      <vt:lpstr>Ansible + Git</vt:lpstr>
      <vt:lpstr>Для мира 1С, как это делаем мы когда кругом Windows</vt:lpstr>
      <vt:lpstr>Для тех кому интересно посмотреть на практике</vt:lpstr>
      <vt:lpstr>Доклад окончен 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PostgreSQL cluster высокой доступности под управлением Patroni для 1С</dc:title>
  <dc:creator>Semen Troshkin</dc:creator>
  <cp:lastModifiedBy>Semyon Troshkin</cp:lastModifiedBy>
  <cp:revision>21</cp:revision>
  <dcterms:created xsi:type="dcterms:W3CDTF">2020-01-30T18:11:34Z</dcterms:created>
  <dcterms:modified xsi:type="dcterms:W3CDTF">2020-01-30T22:13:16Z</dcterms:modified>
</cp:coreProperties>
</file>